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3" r:id="rId18"/>
  </p:sldIdLst>
  <p:sldSz cx="18288000" cy="10287000"/>
  <p:notesSz cx="6858000" cy="9144000"/>
  <p:embeddedFontLst>
    <p:embeddedFont>
      <p:font typeface="Archivo Black" panose="020B0604020202020204" charset="0"/>
      <p:regular r:id="rId19"/>
    </p:embeddedFont>
    <p:embeddedFont>
      <p:font typeface="Cambria Bold Italics" panose="020B0604020202020204" charset="0"/>
      <p:regular r:id="rId20"/>
    </p:embeddedFont>
    <p:embeddedFont>
      <p:font typeface="Gagalin" panose="020B0604020202020204" charset="0"/>
      <p:regular r:id="rId21"/>
    </p:embeddedFont>
    <p:embeddedFont>
      <p:font typeface="Raleway" pitchFamily="2" charset="0"/>
      <p:regular r:id="rId22"/>
    </p:embeddedFont>
    <p:embeddedFont>
      <p:font typeface="Raleway Bold" panose="020B0604020202020204" charset="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4" d="100"/>
          <a:sy n="44" d="100"/>
        </p:scale>
        <p:origin x="420" y="3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1/3/2026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1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4.png"/><Relationship Id="rId5" Type="http://schemas.openxmlformats.org/officeDocument/2006/relationships/image" Target="../media/image13.png"/><Relationship Id="rId10" Type="http://schemas.openxmlformats.org/officeDocument/2006/relationships/image" Target="../media/image17.png"/><Relationship Id="rId4" Type="http://schemas.openxmlformats.org/officeDocument/2006/relationships/image" Target="../media/image12.png"/><Relationship Id="rId9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120051" y="2827073"/>
            <a:ext cx="12862454" cy="12862454"/>
          </a:xfrm>
          <a:custGeom>
            <a:avLst/>
            <a:gdLst/>
            <a:ahLst/>
            <a:cxnLst/>
            <a:rect l="l" t="t" r="r" b="b"/>
            <a:pathLst>
              <a:path w="12862454" h="12862454">
                <a:moveTo>
                  <a:pt x="0" y="0"/>
                </a:moveTo>
                <a:lnTo>
                  <a:pt x="12862453" y="0"/>
                </a:lnTo>
                <a:lnTo>
                  <a:pt x="12862453" y="12862454"/>
                </a:lnTo>
                <a:lnTo>
                  <a:pt x="0" y="128624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3" name="TextBox 3"/>
          <p:cNvSpPr txBox="1"/>
          <p:nvPr/>
        </p:nvSpPr>
        <p:spPr>
          <a:xfrm>
            <a:off x="1028700" y="3119314"/>
            <a:ext cx="14671039" cy="25654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00"/>
              </a:lnSpc>
            </a:pPr>
            <a:r>
              <a:rPr lang="en-US" sz="5000" spc="320">
                <a:solidFill>
                  <a:srgbClr val="FC6736"/>
                </a:solidFill>
                <a:latin typeface="Archivo Black"/>
                <a:ea typeface="Archivo Black"/>
                <a:cs typeface="Archivo Black"/>
                <a:sym typeface="Archivo Black"/>
              </a:rPr>
              <a:t>CLOUD-NATIVE HOSTEL MANAGEMENT SYSTEM: ARCHITECTURE AND OPTIMIZATION</a:t>
            </a:r>
          </a:p>
          <a:p>
            <a:pPr algn="l">
              <a:lnSpc>
                <a:spcPts val="5000"/>
              </a:lnSpc>
            </a:pPr>
            <a:endParaRPr lang="en-US" sz="5000" spc="320">
              <a:solidFill>
                <a:srgbClr val="FC6736"/>
              </a:solidFill>
              <a:latin typeface="Archivo Black"/>
              <a:ea typeface="Archivo Black"/>
              <a:cs typeface="Archivo Black"/>
              <a:sym typeface="Archivo Black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028700" y="6139304"/>
            <a:ext cx="10137972" cy="28555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79"/>
              </a:lnSpc>
            </a:pPr>
            <a:r>
              <a:rPr lang="en-US" sz="2699" b="1" i="1" spc="521">
                <a:solidFill>
                  <a:srgbClr val="000000"/>
                </a:solidFill>
                <a:latin typeface="Cambria Bold Italics"/>
                <a:ea typeface="Cambria Bold Italics"/>
                <a:cs typeface="Cambria Bold Italics"/>
                <a:sym typeface="Cambria Bold Italics"/>
              </a:rPr>
              <a:t>INSTRUCTOR:</a:t>
            </a:r>
          </a:p>
          <a:p>
            <a:pPr algn="l">
              <a:lnSpc>
                <a:spcPts val="3779"/>
              </a:lnSpc>
            </a:pPr>
            <a:r>
              <a:rPr lang="en-US" sz="2699" b="1" i="1" spc="521">
                <a:solidFill>
                  <a:srgbClr val="000000"/>
                </a:solidFill>
                <a:latin typeface="Cambria Bold Italics"/>
                <a:ea typeface="Cambria Bold Italics"/>
                <a:cs typeface="Cambria Bold Italics"/>
                <a:sym typeface="Cambria Bold Italics"/>
              </a:rPr>
              <a:t>Dr. Zunnurain</a:t>
            </a:r>
          </a:p>
          <a:p>
            <a:pPr algn="l">
              <a:lnSpc>
                <a:spcPts val="3779"/>
              </a:lnSpc>
            </a:pPr>
            <a:endParaRPr lang="en-US" sz="2699" b="1" i="1" spc="521">
              <a:solidFill>
                <a:srgbClr val="000000"/>
              </a:solidFill>
              <a:latin typeface="Cambria Bold Italics"/>
              <a:ea typeface="Cambria Bold Italics"/>
              <a:cs typeface="Cambria Bold Italics"/>
              <a:sym typeface="Cambria Bold Italics"/>
            </a:endParaRPr>
          </a:p>
          <a:p>
            <a:pPr algn="l">
              <a:lnSpc>
                <a:spcPts val="3779"/>
              </a:lnSpc>
            </a:pPr>
            <a:r>
              <a:rPr lang="en-US" sz="2699" b="1" i="1" spc="521">
                <a:solidFill>
                  <a:srgbClr val="000000"/>
                </a:solidFill>
                <a:latin typeface="Cambria Bold Italics"/>
                <a:ea typeface="Cambria Bold Italics"/>
                <a:cs typeface="Cambria Bold Italics"/>
                <a:sym typeface="Cambria Bold Italics"/>
              </a:rPr>
              <a:t>STUDENT NAMES:</a:t>
            </a:r>
          </a:p>
          <a:p>
            <a:pPr algn="l">
              <a:lnSpc>
                <a:spcPts val="3779"/>
              </a:lnSpc>
            </a:pPr>
            <a:r>
              <a:rPr lang="en-US" sz="2699" b="1" i="1" spc="521">
                <a:solidFill>
                  <a:srgbClr val="000000"/>
                </a:solidFill>
                <a:latin typeface="Cambria Bold Italics"/>
                <a:ea typeface="Cambria Bold Italics"/>
                <a:cs typeface="Cambria Bold Italics"/>
                <a:sym typeface="Cambria Bold Italics"/>
              </a:rPr>
              <a:t>ASMA HAIDER BSSE23051</a:t>
            </a:r>
          </a:p>
          <a:p>
            <a:pPr algn="l">
              <a:lnSpc>
                <a:spcPts val="3779"/>
              </a:lnSpc>
            </a:pPr>
            <a:r>
              <a:rPr lang="en-US" sz="2699" b="1" i="1" spc="521">
                <a:solidFill>
                  <a:srgbClr val="000000"/>
                </a:solidFill>
                <a:latin typeface="Cambria Bold Italics"/>
                <a:ea typeface="Cambria Bold Italics"/>
                <a:cs typeface="Cambria Bold Italics"/>
                <a:sym typeface="Cambria Bold Italics"/>
              </a:rPr>
              <a:t>UZAIR ABDULLAH BSSE23075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1522390"/>
            <a:ext cx="8402297" cy="3767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87"/>
              </a:lnSpc>
            </a:pPr>
            <a:r>
              <a:rPr lang="en-US" sz="2205" spc="425">
                <a:solidFill>
                  <a:srgbClr val="FC6736"/>
                </a:solidFill>
                <a:latin typeface="Archivo Black"/>
                <a:ea typeface="Archivo Black"/>
                <a:cs typeface="Archivo Black"/>
                <a:sym typeface="Archivo Black"/>
              </a:rPr>
              <a:t>SOFTWARE DESIGN AND CONSTRUCTION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3453705"/>
            <a:ext cx="18288000" cy="6833295"/>
            <a:chOff x="0" y="0"/>
            <a:chExt cx="4816593" cy="179971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1799716"/>
            </a:xfrm>
            <a:custGeom>
              <a:avLst/>
              <a:gdLst/>
              <a:ahLst/>
              <a:cxnLst/>
              <a:rect l="l" t="t" r="r" b="b"/>
              <a:pathLst>
                <a:path w="4816592" h="1799716">
                  <a:moveTo>
                    <a:pt x="0" y="0"/>
                  </a:moveTo>
                  <a:lnTo>
                    <a:pt x="4816592" y="0"/>
                  </a:lnTo>
                  <a:lnTo>
                    <a:pt x="4816592" y="1799716"/>
                  </a:lnTo>
                  <a:lnTo>
                    <a:pt x="0" y="1799716"/>
                  </a:lnTo>
                  <a:close/>
                </a:path>
              </a:pathLst>
            </a:custGeom>
            <a:solidFill>
              <a:srgbClr val="FC6736"/>
            </a:solidFill>
          </p:spPr>
          <p:txBody>
            <a:bodyPr/>
            <a:lstStyle/>
            <a:p>
              <a:endParaRPr lang="en-PK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19050"/>
              <a:ext cx="4816593" cy="17806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61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666976" y="1638371"/>
            <a:ext cx="16967238" cy="7168658"/>
          </a:xfrm>
          <a:custGeom>
            <a:avLst/>
            <a:gdLst/>
            <a:ahLst/>
            <a:cxnLst/>
            <a:rect l="l" t="t" r="r" b="b"/>
            <a:pathLst>
              <a:path w="16967238" h="7168658">
                <a:moveTo>
                  <a:pt x="0" y="0"/>
                </a:moveTo>
                <a:lnTo>
                  <a:pt x="16967238" y="0"/>
                </a:lnTo>
                <a:lnTo>
                  <a:pt x="16967238" y="7168659"/>
                </a:lnTo>
                <a:lnTo>
                  <a:pt x="0" y="716865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</p:spTree>
  </p:cSld>
  <p:clrMapOvr>
    <a:masterClrMapping/>
  </p:clrMapOvr>
  <p:transition spd="slow">
    <p:push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886728" y="7932330"/>
            <a:ext cx="1757204" cy="1757204"/>
          </a:xfrm>
          <a:custGeom>
            <a:avLst/>
            <a:gdLst/>
            <a:ahLst/>
            <a:cxnLst/>
            <a:rect l="l" t="t" r="r" b="b"/>
            <a:pathLst>
              <a:path w="1757204" h="1757204">
                <a:moveTo>
                  <a:pt x="0" y="0"/>
                </a:moveTo>
                <a:lnTo>
                  <a:pt x="1757204" y="0"/>
                </a:lnTo>
                <a:lnTo>
                  <a:pt x="1757204" y="1757204"/>
                </a:lnTo>
                <a:lnTo>
                  <a:pt x="0" y="17572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3" name="Freeform 3"/>
          <p:cNvSpPr/>
          <p:nvPr/>
        </p:nvSpPr>
        <p:spPr>
          <a:xfrm>
            <a:off x="8536739" y="7953974"/>
            <a:ext cx="1757204" cy="1757204"/>
          </a:xfrm>
          <a:custGeom>
            <a:avLst/>
            <a:gdLst/>
            <a:ahLst/>
            <a:cxnLst/>
            <a:rect l="l" t="t" r="r" b="b"/>
            <a:pathLst>
              <a:path w="1757204" h="1757204">
                <a:moveTo>
                  <a:pt x="0" y="0"/>
                </a:moveTo>
                <a:lnTo>
                  <a:pt x="1757204" y="0"/>
                </a:lnTo>
                <a:lnTo>
                  <a:pt x="1757204" y="1757204"/>
                </a:lnTo>
                <a:lnTo>
                  <a:pt x="0" y="17572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4" name="Freeform 4"/>
          <p:cNvSpPr/>
          <p:nvPr/>
        </p:nvSpPr>
        <p:spPr>
          <a:xfrm>
            <a:off x="6220429" y="7980563"/>
            <a:ext cx="1715147" cy="1715147"/>
          </a:xfrm>
          <a:custGeom>
            <a:avLst/>
            <a:gdLst/>
            <a:ahLst/>
            <a:cxnLst/>
            <a:rect l="l" t="t" r="r" b="b"/>
            <a:pathLst>
              <a:path w="1715147" h="1715147">
                <a:moveTo>
                  <a:pt x="0" y="0"/>
                </a:moveTo>
                <a:lnTo>
                  <a:pt x="1715147" y="0"/>
                </a:lnTo>
                <a:lnTo>
                  <a:pt x="1715147" y="1715147"/>
                </a:lnTo>
                <a:lnTo>
                  <a:pt x="0" y="171514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5" name="Freeform 5"/>
          <p:cNvSpPr/>
          <p:nvPr/>
        </p:nvSpPr>
        <p:spPr>
          <a:xfrm>
            <a:off x="3893605" y="7990195"/>
            <a:ext cx="1694119" cy="1694119"/>
          </a:xfrm>
          <a:custGeom>
            <a:avLst/>
            <a:gdLst/>
            <a:ahLst/>
            <a:cxnLst/>
            <a:rect l="l" t="t" r="r" b="b"/>
            <a:pathLst>
              <a:path w="1694119" h="1694119">
                <a:moveTo>
                  <a:pt x="0" y="0"/>
                </a:moveTo>
                <a:lnTo>
                  <a:pt x="1694118" y="0"/>
                </a:lnTo>
                <a:lnTo>
                  <a:pt x="1694118" y="1694119"/>
                </a:lnTo>
                <a:lnTo>
                  <a:pt x="0" y="169411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6" name="Freeform 6"/>
          <p:cNvSpPr/>
          <p:nvPr/>
        </p:nvSpPr>
        <p:spPr>
          <a:xfrm>
            <a:off x="10917944" y="4083427"/>
            <a:ext cx="1694772" cy="1694772"/>
          </a:xfrm>
          <a:custGeom>
            <a:avLst/>
            <a:gdLst/>
            <a:ahLst/>
            <a:cxnLst/>
            <a:rect l="l" t="t" r="r" b="b"/>
            <a:pathLst>
              <a:path w="1694772" h="1694772">
                <a:moveTo>
                  <a:pt x="0" y="0"/>
                </a:moveTo>
                <a:lnTo>
                  <a:pt x="1694772" y="0"/>
                </a:lnTo>
                <a:lnTo>
                  <a:pt x="1694772" y="1694772"/>
                </a:lnTo>
                <a:lnTo>
                  <a:pt x="0" y="169477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7" name="Freeform 7"/>
          <p:cNvSpPr/>
          <p:nvPr/>
        </p:nvSpPr>
        <p:spPr>
          <a:xfrm>
            <a:off x="3862062" y="4078861"/>
            <a:ext cx="1757204" cy="1757204"/>
          </a:xfrm>
          <a:custGeom>
            <a:avLst/>
            <a:gdLst/>
            <a:ahLst/>
            <a:cxnLst/>
            <a:rect l="l" t="t" r="r" b="b"/>
            <a:pathLst>
              <a:path w="1757204" h="1757204">
                <a:moveTo>
                  <a:pt x="0" y="0"/>
                </a:moveTo>
                <a:lnTo>
                  <a:pt x="1757204" y="0"/>
                </a:lnTo>
                <a:lnTo>
                  <a:pt x="1757204" y="1757204"/>
                </a:lnTo>
                <a:lnTo>
                  <a:pt x="0" y="175720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8" name="Freeform 8"/>
          <p:cNvSpPr/>
          <p:nvPr/>
        </p:nvSpPr>
        <p:spPr>
          <a:xfrm>
            <a:off x="8557133" y="4083427"/>
            <a:ext cx="1716416" cy="1716416"/>
          </a:xfrm>
          <a:custGeom>
            <a:avLst/>
            <a:gdLst/>
            <a:ahLst/>
            <a:cxnLst/>
            <a:rect l="l" t="t" r="r" b="b"/>
            <a:pathLst>
              <a:path w="1716416" h="1716416">
                <a:moveTo>
                  <a:pt x="0" y="0"/>
                </a:moveTo>
                <a:lnTo>
                  <a:pt x="1716416" y="0"/>
                </a:lnTo>
                <a:lnTo>
                  <a:pt x="1716416" y="1716416"/>
                </a:lnTo>
                <a:lnTo>
                  <a:pt x="0" y="171641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9" name="Freeform 9"/>
          <p:cNvSpPr/>
          <p:nvPr/>
        </p:nvSpPr>
        <p:spPr>
          <a:xfrm>
            <a:off x="6212051" y="4083427"/>
            <a:ext cx="1731903" cy="1743005"/>
          </a:xfrm>
          <a:custGeom>
            <a:avLst/>
            <a:gdLst/>
            <a:ahLst/>
            <a:cxnLst/>
            <a:rect l="l" t="t" r="r" b="b"/>
            <a:pathLst>
              <a:path w="1731903" h="1743005">
                <a:moveTo>
                  <a:pt x="0" y="0"/>
                </a:moveTo>
                <a:lnTo>
                  <a:pt x="1731903" y="0"/>
                </a:lnTo>
                <a:lnTo>
                  <a:pt x="1731903" y="1743005"/>
                </a:lnTo>
                <a:lnTo>
                  <a:pt x="0" y="174300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5610" t="-8917" r="-4238" b="-39175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PK"/>
          </a:p>
        </p:txBody>
      </p:sp>
      <p:sp>
        <p:nvSpPr>
          <p:cNvPr id="10" name="Freeform 10"/>
          <p:cNvSpPr/>
          <p:nvPr/>
        </p:nvSpPr>
        <p:spPr>
          <a:xfrm>
            <a:off x="1609147" y="8013348"/>
            <a:ext cx="1660130" cy="1660130"/>
          </a:xfrm>
          <a:custGeom>
            <a:avLst/>
            <a:gdLst/>
            <a:ahLst/>
            <a:cxnLst/>
            <a:rect l="l" t="t" r="r" b="b"/>
            <a:pathLst>
              <a:path w="1660130" h="1660130">
                <a:moveTo>
                  <a:pt x="0" y="0"/>
                </a:moveTo>
                <a:lnTo>
                  <a:pt x="1660130" y="0"/>
                </a:lnTo>
                <a:lnTo>
                  <a:pt x="1660130" y="1660130"/>
                </a:lnTo>
                <a:lnTo>
                  <a:pt x="0" y="166013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PK"/>
          </a:p>
        </p:txBody>
      </p:sp>
      <p:sp>
        <p:nvSpPr>
          <p:cNvPr id="11" name="Freeform 11"/>
          <p:cNvSpPr/>
          <p:nvPr/>
        </p:nvSpPr>
        <p:spPr>
          <a:xfrm>
            <a:off x="1609147" y="4078173"/>
            <a:ext cx="1660130" cy="1781044"/>
          </a:xfrm>
          <a:custGeom>
            <a:avLst/>
            <a:gdLst/>
            <a:ahLst/>
            <a:cxnLst/>
            <a:rect l="l" t="t" r="r" b="b"/>
            <a:pathLst>
              <a:path w="1660130" h="1781044">
                <a:moveTo>
                  <a:pt x="0" y="0"/>
                </a:moveTo>
                <a:lnTo>
                  <a:pt x="1660130" y="0"/>
                </a:lnTo>
                <a:lnTo>
                  <a:pt x="1660130" y="1781044"/>
                </a:lnTo>
                <a:lnTo>
                  <a:pt x="0" y="1781044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3641" r="-3641"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12" name="Freeform 12"/>
          <p:cNvSpPr/>
          <p:nvPr/>
        </p:nvSpPr>
        <p:spPr>
          <a:xfrm>
            <a:off x="13422341" y="5149670"/>
            <a:ext cx="4049149" cy="2429489"/>
          </a:xfrm>
          <a:custGeom>
            <a:avLst/>
            <a:gdLst/>
            <a:ahLst/>
            <a:cxnLst/>
            <a:rect l="l" t="t" r="r" b="b"/>
            <a:pathLst>
              <a:path w="4049149" h="2429489">
                <a:moveTo>
                  <a:pt x="0" y="0"/>
                </a:moveTo>
                <a:lnTo>
                  <a:pt x="4049149" y="0"/>
                </a:lnTo>
                <a:lnTo>
                  <a:pt x="4049149" y="2429489"/>
                </a:lnTo>
                <a:lnTo>
                  <a:pt x="0" y="2429489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PK"/>
          </a:p>
        </p:txBody>
      </p:sp>
      <p:sp>
        <p:nvSpPr>
          <p:cNvPr id="13" name="TextBox 13"/>
          <p:cNvSpPr txBox="1"/>
          <p:nvPr/>
        </p:nvSpPr>
        <p:spPr>
          <a:xfrm>
            <a:off x="1616228" y="558785"/>
            <a:ext cx="15643072" cy="14134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647"/>
              </a:lnSpc>
            </a:pPr>
            <a:r>
              <a:rPr lang="en-US" sz="10647" u="sng">
                <a:solidFill>
                  <a:srgbClr val="000000"/>
                </a:solidFill>
                <a:latin typeface="Gagalin"/>
                <a:ea typeface="Gagalin"/>
                <a:cs typeface="Gagalin"/>
                <a:sym typeface="Gagalin"/>
              </a:rPr>
              <a:t>TOOLS &amp; PLATFORM USED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1352493" y="6449775"/>
            <a:ext cx="825674" cy="7252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25"/>
              </a:lnSpc>
              <a:spcBef>
                <a:spcPct val="0"/>
              </a:spcBef>
            </a:pPr>
            <a:r>
              <a:rPr lang="en-US" sz="4232">
                <a:solidFill>
                  <a:srgbClr val="F48638"/>
                </a:solidFill>
                <a:latin typeface="Gagalin"/>
                <a:ea typeface="Gagalin"/>
                <a:cs typeface="Gagalin"/>
                <a:sym typeface="Gagalin"/>
              </a:rPr>
              <a:t>ECS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000588" y="6471419"/>
            <a:ext cx="829506" cy="7252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25"/>
              </a:lnSpc>
              <a:spcBef>
                <a:spcPct val="0"/>
              </a:spcBef>
            </a:pPr>
            <a:r>
              <a:rPr lang="en-US" sz="4232">
                <a:solidFill>
                  <a:srgbClr val="2668D4"/>
                </a:solidFill>
                <a:latin typeface="Gagalin"/>
                <a:ea typeface="Gagalin"/>
                <a:cs typeface="Gagalin"/>
                <a:sym typeface="Gagalin"/>
              </a:rPr>
              <a:t>RDS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139692" y="6497415"/>
            <a:ext cx="1876619" cy="6732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925"/>
              </a:lnSpc>
              <a:spcBef>
                <a:spcPct val="0"/>
              </a:spcBef>
            </a:pPr>
            <a:r>
              <a:rPr lang="en-US" sz="4232" dirty="0">
                <a:solidFill>
                  <a:srgbClr val="2668D4"/>
                </a:solidFill>
                <a:latin typeface="Gagalin"/>
                <a:ea typeface="Gagalin"/>
                <a:cs typeface="Gagalin"/>
                <a:sym typeface="Gagalin"/>
              </a:rPr>
              <a:t>Cloud9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486644" y="6507641"/>
            <a:ext cx="508040" cy="7252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25"/>
              </a:lnSpc>
              <a:spcBef>
                <a:spcPct val="0"/>
              </a:spcBef>
            </a:pPr>
            <a:r>
              <a:rPr lang="en-US" sz="4232">
                <a:solidFill>
                  <a:srgbClr val="00B65E"/>
                </a:solidFill>
                <a:latin typeface="Gagalin"/>
                <a:ea typeface="Gagalin"/>
                <a:cs typeface="Gagalin"/>
                <a:sym typeface="Gagalin"/>
              </a:rPr>
              <a:t>S3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1228356" y="2600872"/>
            <a:ext cx="1073947" cy="6732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925"/>
              </a:lnSpc>
              <a:spcBef>
                <a:spcPct val="0"/>
              </a:spcBef>
            </a:pPr>
            <a:r>
              <a:rPr lang="en-US" sz="4232" dirty="0">
                <a:solidFill>
                  <a:srgbClr val="E22D2D"/>
                </a:solidFill>
                <a:latin typeface="Gagalin"/>
                <a:ea typeface="Gagalin"/>
                <a:cs typeface="Gagalin"/>
                <a:sym typeface="Gagalin"/>
              </a:rPr>
              <a:t>IAM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4445033" y="2610397"/>
            <a:ext cx="591261" cy="7111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87"/>
              </a:lnSpc>
              <a:spcBef>
                <a:spcPct val="0"/>
              </a:spcBef>
            </a:pPr>
            <a:r>
              <a:rPr lang="en-US" sz="4205">
                <a:solidFill>
                  <a:srgbClr val="E22D2D"/>
                </a:solidFill>
                <a:latin typeface="Gagalin"/>
                <a:ea typeface="Gagalin"/>
                <a:cs typeface="Gagalin"/>
                <a:sym typeface="Gagalin"/>
              </a:rPr>
              <a:t>SM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8878367" y="2600872"/>
            <a:ext cx="1073947" cy="6732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925"/>
              </a:lnSpc>
              <a:spcBef>
                <a:spcPct val="0"/>
              </a:spcBef>
            </a:pPr>
            <a:r>
              <a:rPr lang="en-US" sz="4232" dirty="0">
                <a:solidFill>
                  <a:srgbClr val="F48638"/>
                </a:solidFill>
                <a:latin typeface="Gagalin"/>
                <a:ea typeface="Gagalin"/>
                <a:cs typeface="Gagalin"/>
                <a:sym typeface="Gagalin"/>
              </a:rPr>
              <a:t>ECR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6458221" y="2600872"/>
            <a:ext cx="1239562" cy="6732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925"/>
              </a:lnSpc>
              <a:spcBef>
                <a:spcPct val="0"/>
              </a:spcBef>
            </a:pPr>
            <a:r>
              <a:rPr lang="en-US" sz="4232" dirty="0">
                <a:solidFill>
                  <a:srgbClr val="8C52FF"/>
                </a:solidFill>
                <a:latin typeface="Gagalin"/>
                <a:ea typeface="Gagalin"/>
                <a:cs typeface="Gagalin"/>
                <a:sym typeface="Gagalin"/>
              </a:rPr>
              <a:t>ALB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245405" y="6530793"/>
            <a:ext cx="387614" cy="7252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25"/>
              </a:lnSpc>
              <a:spcBef>
                <a:spcPct val="0"/>
              </a:spcBef>
            </a:pPr>
            <a:r>
              <a:rPr lang="en-US" sz="4232">
                <a:solidFill>
                  <a:srgbClr val="8C52FF"/>
                </a:solidFill>
                <a:latin typeface="Gagalin"/>
                <a:ea typeface="Gagalin"/>
                <a:cs typeface="Gagalin"/>
                <a:sym typeface="Gagalin"/>
              </a:rPr>
              <a:t>IG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668345" y="2600872"/>
            <a:ext cx="1541735" cy="720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25"/>
              </a:lnSpc>
              <a:spcBef>
                <a:spcPct val="0"/>
              </a:spcBef>
            </a:pPr>
            <a:r>
              <a:rPr lang="en-US" sz="4232">
                <a:solidFill>
                  <a:srgbClr val="000000"/>
                </a:solidFill>
                <a:latin typeface="Gagalin"/>
                <a:ea typeface="Gagalin"/>
                <a:cs typeface="Gagalin"/>
                <a:sym typeface="Gagalin"/>
              </a:rPr>
              <a:t>Github</a:t>
            </a:r>
          </a:p>
        </p:txBody>
      </p:sp>
    </p:spTree>
  </p:cSld>
  <p:clrMapOvr>
    <a:masterClrMapping/>
  </p:clrMapOvr>
  <p:transition spd="slow">
    <p:push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B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617031" y="2543796"/>
            <a:ext cx="5523762" cy="6611535"/>
            <a:chOff x="0" y="0"/>
            <a:chExt cx="812800" cy="97286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972861"/>
            </a:xfrm>
            <a:custGeom>
              <a:avLst/>
              <a:gdLst/>
              <a:ahLst/>
              <a:cxnLst/>
              <a:rect l="l" t="t" r="r" b="b"/>
              <a:pathLst>
                <a:path w="812800" h="972861">
                  <a:moveTo>
                    <a:pt x="0" y="0"/>
                  </a:moveTo>
                  <a:lnTo>
                    <a:pt x="812800" y="0"/>
                  </a:lnTo>
                  <a:lnTo>
                    <a:pt x="812800" y="972861"/>
                  </a:lnTo>
                  <a:lnTo>
                    <a:pt x="0" y="972861"/>
                  </a:lnTo>
                  <a:close/>
                </a:path>
              </a:pathLst>
            </a:custGeom>
            <a:solidFill>
              <a:srgbClr val="E3DCD6"/>
            </a:solidFill>
          </p:spPr>
          <p:txBody>
            <a:bodyPr/>
            <a:lstStyle/>
            <a:p>
              <a:endParaRPr lang="en-PK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19050"/>
              <a:ext cx="812800" cy="9538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74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516869" y="2154543"/>
            <a:ext cx="11391202" cy="7390042"/>
          </a:xfrm>
          <a:custGeom>
            <a:avLst/>
            <a:gdLst/>
            <a:ahLst/>
            <a:cxnLst/>
            <a:rect l="l" t="t" r="r" b="b"/>
            <a:pathLst>
              <a:path w="11391202" h="7390042">
                <a:moveTo>
                  <a:pt x="0" y="0"/>
                </a:moveTo>
                <a:lnTo>
                  <a:pt x="11391202" y="0"/>
                </a:lnTo>
                <a:lnTo>
                  <a:pt x="11391202" y="7390042"/>
                </a:lnTo>
                <a:lnTo>
                  <a:pt x="0" y="73900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6" name="TextBox 6"/>
          <p:cNvSpPr txBox="1"/>
          <p:nvPr/>
        </p:nvSpPr>
        <p:spPr>
          <a:xfrm>
            <a:off x="1028700" y="693399"/>
            <a:ext cx="15893090" cy="91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sz="7000" u="sng">
                <a:solidFill>
                  <a:srgbClr val="363636"/>
                </a:solidFill>
                <a:latin typeface="Archivo Black"/>
                <a:ea typeface="Archivo Black"/>
                <a:cs typeface="Archivo Black"/>
                <a:sym typeface="Archivo Black"/>
              </a:rPr>
              <a:t>RESULTS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887240" y="2412793"/>
            <a:ext cx="4983344" cy="22977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745"/>
              </a:lnSpc>
            </a:pPr>
            <a:r>
              <a:rPr lang="en-US" sz="13389">
                <a:solidFill>
                  <a:srgbClr val="363636"/>
                </a:solidFill>
                <a:latin typeface="Archivo Black"/>
                <a:ea typeface="Archivo Black"/>
                <a:cs typeface="Archivo Black"/>
                <a:sym typeface="Archivo Black"/>
              </a:rPr>
              <a:t>AWS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581945" y="4772919"/>
            <a:ext cx="4558848" cy="3705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81"/>
              </a:lnSpc>
            </a:pPr>
            <a:r>
              <a:rPr lang="en-US" sz="2599">
                <a:solidFill>
                  <a:srgbClr val="363636"/>
                </a:solidFill>
                <a:latin typeface="Archivo Black"/>
                <a:ea typeface="Archivo Black"/>
                <a:cs typeface="Archivo Black"/>
                <a:sym typeface="Archivo Black"/>
              </a:rPr>
              <a:t>COST AND USAGE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190445" y="5525714"/>
            <a:ext cx="4695745" cy="32899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87"/>
              </a:lnSpc>
              <a:spcBef>
                <a:spcPct val="0"/>
              </a:spcBef>
            </a:pPr>
            <a:r>
              <a:rPr lang="en-US" sz="2347" b="1">
                <a:solidFill>
                  <a:srgbClr val="363636"/>
                </a:solidFill>
                <a:latin typeface="Raleway Bold"/>
                <a:ea typeface="Raleway Bold"/>
                <a:cs typeface="Raleway Bold"/>
                <a:sym typeface="Raleway Bold"/>
              </a:rPr>
              <a:t>The dashboard is summarizing cloud spending for the current month, with a total cost of $28.43 so far and a forecasted month-end cost of $74.33, broken down by services such as EC2, RDS, ECS, Elastic Load Balancing, and VPC.</a:t>
            </a:r>
          </a:p>
        </p:txBody>
      </p:sp>
    </p:spTree>
  </p:cSld>
  <p:clrMapOvr>
    <a:masterClrMapping/>
  </p:clrMapOvr>
  <p:transition spd="slow">
    <p:push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B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73534" y="2261896"/>
            <a:ext cx="17540932" cy="6533997"/>
          </a:xfrm>
          <a:custGeom>
            <a:avLst/>
            <a:gdLst/>
            <a:ahLst/>
            <a:cxnLst/>
            <a:rect l="l" t="t" r="r" b="b"/>
            <a:pathLst>
              <a:path w="17540932" h="6533997">
                <a:moveTo>
                  <a:pt x="0" y="0"/>
                </a:moveTo>
                <a:lnTo>
                  <a:pt x="17540932" y="0"/>
                </a:lnTo>
                <a:lnTo>
                  <a:pt x="17540932" y="6533997"/>
                </a:lnTo>
                <a:lnTo>
                  <a:pt x="0" y="65339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3" name="TextBox 3"/>
          <p:cNvSpPr txBox="1"/>
          <p:nvPr/>
        </p:nvSpPr>
        <p:spPr>
          <a:xfrm>
            <a:off x="1028700" y="693399"/>
            <a:ext cx="15893090" cy="91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sz="7000" u="sng">
                <a:solidFill>
                  <a:srgbClr val="363636"/>
                </a:solidFill>
                <a:latin typeface="Archivo Black"/>
                <a:ea typeface="Archivo Black"/>
                <a:cs typeface="Archivo Black"/>
                <a:sym typeface="Archivo Black"/>
              </a:rPr>
              <a:t>RESULTS</a:t>
            </a:r>
          </a:p>
        </p:txBody>
      </p:sp>
    </p:spTree>
  </p:cSld>
  <p:clrMapOvr>
    <a:masterClrMapping/>
  </p:clrMapOvr>
  <p:transition spd="slow">
    <p:push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B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53178" y="2043477"/>
            <a:ext cx="15906122" cy="7794000"/>
          </a:xfrm>
          <a:custGeom>
            <a:avLst/>
            <a:gdLst/>
            <a:ahLst/>
            <a:cxnLst/>
            <a:rect l="l" t="t" r="r" b="b"/>
            <a:pathLst>
              <a:path w="15906122" h="7794000">
                <a:moveTo>
                  <a:pt x="0" y="0"/>
                </a:moveTo>
                <a:lnTo>
                  <a:pt x="15906122" y="0"/>
                </a:lnTo>
                <a:lnTo>
                  <a:pt x="15906122" y="7794000"/>
                </a:lnTo>
                <a:lnTo>
                  <a:pt x="0" y="7794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3" name="TextBox 3"/>
          <p:cNvSpPr txBox="1"/>
          <p:nvPr/>
        </p:nvSpPr>
        <p:spPr>
          <a:xfrm>
            <a:off x="1028700" y="693399"/>
            <a:ext cx="15893090" cy="91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sz="7000" u="sng">
                <a:solidFill>
                  <a:srgbClr val="363636"/>
                </a:solidFill>
                <a:latin typeface="Archivo Black"/>
                <a:ea typeface="Archivo Black"/>
                <a:cs typeface="Archivo Black"/>
                <a:sym typeface="Archivo Black"/>
              </a:rPr>
              <a:t>RESULTS</a:t>
            </a:r>
          </a:p>
        </p:txBody>
      </p:sp>
    </p:spTree>
  </p:cSld>
  <p:clrMapOvr>
    <a:masterClrMapping/>
  </p:clrMapOvr>
  <p:transition spd="slow">
    <p:push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B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263963" y="1922653"/>
            <a:ext cx="13422563" cy="8036760"/>
          </a:xfrm>
          <a:custGeom>
            <a:avLst/>
            <a:gdLst/>
            <a:ahLst/>
            <a:cxnLst/>
            <a:rect l="l" t="t" r="r" b="b"/>
            <a:pathLst>
              <a:path w="13422563" h="8036760">
                <a:moveTo>
                  <a:pt x="0" y="0"/>
                </a:moveTo>
                <a:lnTo>
                  <a:pt x="13422563" y="0"/>
                </a:lnTo>
                <a:lnTo>
                  <a:pt x="13422563" y="8036760"/>
                </a:lnTo>
                <a:lnTo>
                  <a:pt x="0" y="80367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3" name="TextBox 3"/>
          <p:cNvSpPr txBox="1"/>
          <p:nvPr/>
        </p:nvSpPr>
        <p:spPr>
          <a:xfrm>
            <a:off x="1028700" y="693399"/>
            <a:ext cx="15893090" cy="91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sz="7000" u="sng">
                <a:solidFill>
                  <a:srgbClr val="363636"/>
                </a:solidFill>
                <a:latin typeface="Archivo Black"/>
                <a:ea typeface="Archivo Black"/>
                <a:cs typeface="Archivo Black"/>
                <a:sym typeface="Archivo Black"/>
              </a:rPr>
              <a:t>RESULTS</a:t>
            </a:r>
          </a:p>
        </p:txBody>
      </p:sp>
    </p:spTree>
  </p:cSld>
  <p:clrMapOvr>
    <a:masterClrMapping/>
  </p:clrMapOvr>
  <p:transition spd="slow">
    <p:push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B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1936018"/>
            <a:ext cx="16230600" cy="7486364"/>
          </a:xfrm>
          <a:custGeom>
            <a:avLst/>
            <a:gdLst/>
            <a:ahLst/>
            <a:cxnLst/>
            <a:rect l="l" t="t" r="r" b="b"/>
            <a:pathLst>
              <a:path w="16230600" h="7486364">
                <a:moveTo>
                  <a:pt x="0" y="0"/>
                </a:moveTo>
                <a:lnTo>
                  <a:pt x="16230600" y="0"/>
                </a:lnTo>
                <a:lnTo>
                  <a:pt x="16230600" y="7486364"/>
                </a:lnTo>
                <a:lnTo>
                  <a:pt x="0" y="74863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3" name="TextBox 3"/>
          <p:cNvSpPr txBox="1"/>
          <p:nvPr/>
        </p:nvSpPr>
        <p:spPr>
          <a:xfrm>
            <a:off x="1028700" y="693399"/>
            <a:ext cx="15893090" cy="91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sz="7000" u="sng">
                <a:solidFill>
                  <a:srgbClr val="363636"/>
                </a:solidFill>
                <a:latin typeface="Archivo Black"/>
                <a:ea typeface="Archivo Black"/>
                <a:cs typeface="Archivo Black"/>
                <a:sym typeface="Archivo Black"/>
              </a:rPr>
              <a:t>RESULTS</a:t>
            </a:r>
          </a:p>
        </p:txBody>
      </p:sp>
    </p:spTree>
  </p:cSld>
  <p:clrMapOvr>
    <a:masterClrMapping/>
  </p:clrMapOvr>
  <p:transition spd="slow">
    <p:push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51256" y="2271367"/>
            <a:ext cx="15000146" cy="2057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850"/>
              </a:lnSpc>
            </a:pPr>
            <a:r>
              <a:rPr lang="en-US" sz="16500">
                <a:solidFill>
                  <a:srgbClr val="1C1C1C"/>
                </a:solidFill>
                <a:latin typeface="Archivo Black"/>
                <a:ea typeface="Archivo Black"/>
                <a:cs typeface="Archivo Black"/>
                <a:sym typeface="Archivo Black"/>
              </a:rPr>
              <a:t>THANKYOU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751256" y="6326339"/>
            <a:ext cx="12494921" cy="33318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2919" lvl="1" indent="-291459" algn="l">
              <a:lnSpc>
                <a:spcPts val="3779"/>
              </a:lnSpc>
              <a:buAutoNum type="arabicPeriod"/>
            </a:pPr>
            <a:r>
              <a:rPr lang="en-US" sz="2699" b="1" i="1" spc="521">
                <a:solidFill>
                  <a:srgbClr val="FC6736"/>
                </a:solidFill>
                <a:latin typeface="Cambria Bold Italics"/>
                <a:ea typeface="Cambria Bold Italics"/>
                <a:cs typeface="Cambria Bold Italics"/>
                <a:sym typeface="Cambria Bold Italics"/>
              </a:rPr>
              <a:t>AMAZON WEB SERVICES (AWS) DOCUMENTATION - ECS &amp; FARGATE.</a:t>
            </a:r>
          </a:p>
          <a:p>
            <a:pPr marL="582919" lvl="1" indent="-291459" algn="l">
              <a:lnSpc>
                <a:spcPts val="3779"/>
              </a:lnSpc>
              <a:buAutoNum type="arabicPeriod"/>
            </a:pPr>
            <a:r>
              <a:rPr lang="en-US" sz="2699" b="1" i="1" spc="521">
                <a:solidFill>
                  <a:srgbClr val="FC6736"/>
                </a:solidFill>
                <a:latin typeface="Cambria Bold Italics"/>
                <a:ea typeface="Cambria Bold Italics"/>
                <a:cs typeface="Cambria Bold Italics"/>
                <a:sym typeface="Cambria Bold Italics"/>
              </a:rPr>
              <a:t>Docker Inc. - Containerization Best Practices.</a:t>
            </a:r>
          </a:p>
          <a:p>
            <a:pPr marL="582919" lvl="1" indent="-291459" algn="l">
              <a:lnSpc>
                <a:spcPts val="3779"/>
              </a:lnSpc>
              <a:buAutoNum type="arabicPeriod"/>
            </a:pPr>
            <a:r>
              <a:rPr lang="en-US" sz="2699" b="1" i="1" spc="521">
                <a:solidFill>
                  <a:srgbClr val="FC6736"/>
                </a:solidFill>
                <a:latin typeface="Cambria Bold Italics"/>
                <a:ea typeface="Cambria Bold Italics"/>
                <a:cs typeface="Cambria Bold Italics"/>
                <a:sym typeface="Cambria Bold Italics"/>
              </a:rPr>
              <a:t>FLASK FRAMEWORK DOCUMENTATION (PALLETS PROJECTS).</a:t>
            </a:r>
          </a:p>
          <a:p>
            <a:pPr marL="582919" lvl="1" indent="-291459" algn="l">
              <a:lnSpc>
                <a:spcPts val="3779"/>
              </a:lnSpc>
              <a:buAutoNum type="arabicPeriod"/>
            </a:pPr>
            <a:r>
              <a:rPr lang="en-US" sz="2699" b="1" i="1" spc="521">
                <a:solidFill>
                  <a:srgbClr val="FC6736"/>
                </a:solidFill>
                <a:latin typeface="Cambria Bold Italics"/>
                <a:ea typeface="Cambria Bold Italics"/>
                <a:cs typeface="Cambria Bold Italics"/>
                <a:sym typeface="Cambria Bold Italics"/>
              </a:rPr>
              <a:t>GITOPS PRINCIPLES &amp; GITHUB ACTIONS GUIDES.</a:t>
            </a:r>
          </a:p>
          <a:p>
            <a:pPr algn="l">
              <a:lnSpc>
                <a:spcPts val="3779"/>
              </a:lnSpc>
            </a:pPr>
            <a:endParaRPr lang="en-US" sz="2699" b="1" i="1" spc="521">
              <a:solidFill>
                <a:srgbClr val="FC6736"/>
              </a:solidFill>
              <a:latin typeface="Cambria Bold Italics"/>
              <a:ea typeface="Cambria Bold Italics"/>
              <a:cs typeface="Cambria Bold Italics"/>
              <a:sym typeface="Cambria Bold Italics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-5922307" y="5257784"/>
            <a:ext cx="19588030" cy="17659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sz="7000" u="sng">
                <a:solidFill>
                  <a:srgbClr val="363636"/>
                </a:solidFill>
                <a:latin typeface="Archivo Black"/>
                <a:ea typeface="Archivo Black"/>
                <a:cs typeface="Archivo Black"/>
                <a:sym typeface="Archivo Black"/>
              </a:rPr>
              <a:t>REFRENCES</a:t>
            </a:r>
          </a:p>
          <a:p>
            <a:pPr algn="ctr">
              <a:lnSpc>
                <a:spcPts val="6720"/>
              </a:lnSpc>
            </a:pPr>
            <a:endParaRPr lang="en-US" sz="7000" u="sng">
              <a:solidFill>
                <a:srgbClr val="363636"/>
              </a:solidFill>
              <a:latin typeface="Archivo Black"/>
              <a:ea typeface="Archivo Black"/>
              <a:cs typeface="Archivo Black"/>
              <a:sym typeface="Archivo Black"/>
            </a:endParaRPr>
          </a:p>
        </p:txBody>
      </p:sp>
    </p:spTree>
  </p:cSld>
  <p:clrMapOvr>
    <a:masterClrMapping/>
  </p:clrMapOvr>
  <p:transition spd="slow">
    <p:push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125221" y="2130410"/>
            <a:ext cx="10493733" cy="7857183"/>
          </a:xfrm>
          <a:custGeom>
            <a:avLst/>
            <a:gdLst/>
            <a:ahLst/>
            <a:cxnLst/>
            <a:rect l="l" t="t" r="r" b="b"/>
            <a:pathLst>
              <a:path w="10493733" h="7857183">
                <a:moveTo>
                  <a:pt x="0" y="0"/>
                </a:moveTo>
                <a:lnTo>
                  <a:pt x="10493733" y="0"/>
                </a:lnTo>
                <a:lnTo>
                  <a:pt x="10493733" y="7857183"/>
                </a:lnTo>
                <a:lnTo>
                  <a:pt x="0" y="785718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n-PK"/>
          </a:p>
        </p:txBody>
      </p:sp>
      <p:sp>
        <p:nvSpPr>
          <p:cNvPr id="3" name="TextBox 3"/>
          <p:cNvSpPr txBox="1"/>
          <p:nvPr/>
        </p:nvSpPr>
        <p:spPr>
          <a:xfrm>
            <a:off x="243168" y="527057"/>
            <a:ext cx="17801664" cy="1450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250"/>
              </a:lnSpc>
            </a:pPr>
            <a:r>
              <a:rPr lang="en-US" sz="12500" spc="-837">
                <a:solidFill>
                  <a:srgbClr val="363636"/>
                </a:solidFill>
                <a:latin typeface="Archivo Black"/>
                <a:ea typeface="Archivo Black"/>
                <a:cs typeface="Archivo Black"/>
                <a:sym typeface="Archivo Black"/>
              </a:rPr>
              <a:t>TABLE OF CONTENT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86336" y="2158985"/>
            <a:ext cx="6638885" cy="7606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95"/>
              </a:lnSpc>
            </a:pPr>
            <a:r>
              <a:rPr lang="en-US" sz="2799" u="sng">
                <a:solidFill>
                  <a:srgbClr val="FC6736"/>
                </a:solidFill>
                <a:latin typeface="Archivo Black"/>
                <a:ea typeface="Archivo Black"/>
                <a:cs typeface="Archivo Black"/>
                <a:sym typeface="Archivo Black"/>
              </a:rPr>
              <a:t>CLOUD-NATIVE LAYERED MONOLITHIC ARCHITECTURE</a:t>
            </a:r>
          </a:p>
        </p:txBody>
      </p:sp>
    </p:spTree>
  </p:cSld>
  <p:clrMapOvr>
    <a:masterClrMapping/>
  </p:clrMapOvr>
  <p:transition spd="slow">
    <p:push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641350"/>
            <a:ext cx="16974776" cy="1774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65"/>
              </a:lnSpc>
            </a:pPr>
            <a:r>
              <a:rPr lang="en-US" sz="4658" spc="298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CHOSEN ARCHITECTURE STYLE - LAYERED MONOLITHIC (CLOUD-NATIVE) ARCHITECTURE</a:t>
            </a:r>
          </a:p>
          <a:p>
            <a:pPr algn="l">
              <a:lnSpc>
                <a:spcPts val="4565"/>
              </a:lnSpc>
            </a:pPr>
            <a:endParaRPr lang="en-US" sz="4658" spc="298">
              <a:solidFill>
                <a:srgbClr val="000000"/>
              </a:solidFill>
              <a:latin typeface="Archivo Black"/>
              <a:ea typeface="Archivo Black"/>
              <a:cs typeface="Archivo Black"/>
              <a:sym typeface="Archivo Black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028700" y="3953642"/>
            <a:ext cx="16599941" cy="54433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42"/>
              </a:lnSpc>
              <a:spcBef>
                <a:spcPct val="0"/>
              </a:spcBef>
            </a:pPr>
            <a:r>
              <a:rPr lang="en-US" sz="2815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This project involved the development and deployment of a containerized web application designed to modernize student record management and room allocation systems. By migrating from a legacy monolithic architecture to AWS Fargate, the solution leverages serverless container orchestration to ensure high availability and automated scaling without the overhead of managing underlying infrastructure.</a:t>
            </a:r>
          </a:p>
          <a:p>
            <a:pPr algn="l">
              <a:lnSpc>
                <a:spcPts val="3942"/>
              </a:lnSpc>
              <a:spcBef>
                <a:spcPct val="0"/>
              </a:spcBef>
            </a:pPr>
            <a:endParaRPr lang="en-US" sz="2815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algn="l">
              <a:lnSpc>
                <a:spcPts val="3942"/>
              </a:lnSpc>
              <a:spcBef>
                <a:spcPct val="0"/>
              </a:spcBef>
            </a:pPr>
            <a:endParaRPr lang="en-US" sz="2815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algn="l">
              <a:lnSpc>
                <a:spcPts val="3942"/>
              </a:lnSpc>
              <a:spcBef>
                <a:spcPct val="0"/>
              </a:spcBef>
            </a:pPr>
            <a:r>
              <a:rPr lang="en-US" sz="2815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A critical component of this modernization was addressing the challenge of ephemeral storage inherent in containerized environments; this was achieved by integrating cloud-native persistence layers, ensuring that critical student data and allocation records remain durable and consistent across container lifecycles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2301990"/>
            <a:ext cx="16599941" cy="12440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u="sng">
                <a:solidFill>
                  <a:srgbClr val="FC6736"/>
                </a:solidFill>
                <a:latin typeface="Archivo Black"/>
                <a:ea typeface="Archivo Black"/>
                <a:cs typeface="Archivo Black"/>
                <a:sym typeface="Archivo Black"/>
              </a:rPr>
              <a:t>“THE APPLICATION IS DEPLOYED AS A SINGLE UNIT, AND ITS CODE IS ORGANIZED INTO LAYERS.”</a:t>
            </a:r>
          </a:p>
          <a:p>
            <a:pPr algn="l">
              <a:lnSpc>
                <a:spcPts val="3359"/>
              </a:lnSpc>
            </a:pPr>
            <a:endParaRPr lang="en-US" sz="2400" u="sng">
              <a:solidFill>
                <a:srgbClr val="FC6736"/>
              </a:solidFill>
              <a:latin typeface="Archivo Black"/>
              <a:ea typeface="Archivo Black"/>
              <a:cs typeface="Archivo Black"/>
              <a:sym typeface="Archivo Black"/>
            </a:endParaRPr>
          </a:p>
        </p:txBody>
      </p:sp>
    </p:spTree>
  </p:cSld>
  <p:clrMapOvr>
    <a:masterClrMapping/>
  </p:clrMapOvr>
  <p:transition spd="slow">
    <p:pu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4357706"/>
            <a:ext cx="18288000" cy="5929294"/>
            <a:chOff x="0" y="0"/>
            <a:chExt cx="4816593" cy="156162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1561625"/>
            </a:xfrm>
            <a:custGeom>
              <a:avLst/>
              <a:gdLst/>
              <a:ahLst/>
              <a:cxnLst/>
              <a:rect l="l" t="t" r="r" b="b"/>
              <a:pathLst>
                <a:path w="4816592" h="1561625">
                  <a:moveTo>
                    <a:pt x="0" y="0"/>
                  </a:moveTo>
                  <a:lnTo>
                    <a:pt x="4816592" y="0"/>
                  </a:lnTo>
                  <a:lnTo>
                    <a:pt x="4816592" y="1561625"/>
                  </a:lnTo>
                  <a:lnTo>
                    <a:pt x="0" y="1561625"/>
                  </a:lnTo>
                  <a:close/>
                </a:path>
              </a:pathLst>
            </a:custGeom>
            <a:solidFill>
              <a:srgbClr val="FC6736"/>
            </a:solidFill>
          </p:spPr>
          <p:txBody>
            <a:bodyPr/>
            <a:lstStyle/>
            <a:p>
              <a:endParaRPr lang="en-PK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19050"/>
              <a:ext cx="4816593" cy="15425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61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028700" y="1722175"/>
            <a:ext cx="17291458" cy="11115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53"/>
              </a:lnSpc>
              <a:spcBef>
                <a:spcPct val="0"/>
              </a:spcBef>
            </a:pPr>
            <a:r>
              <a:rPr lang="en-US" sz="7900">
                <a:solidFill>
                  <a:srgbClr val="1C1C1C"/>
                </a:solidFill>
                <a:latin typeface="Archivo Black"/>
                <a:ea typeface="Archivo Black"/>
                <a:cs typeface="Archivo Black"/>
                <a:sym typeface="Archivo Black"/>
              </a:rPr>
              <a:t>AIM AND OBJECTIVES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5378074"/>
            <a:ext cx="7646986" cy="13082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u="sng">
                <a:solidFill>
                  <a:srgbClr val="1C1C1C"/>
                </a:solidFill>
                <a:latin typeface="Archivo Black"/>
                <a:ea typeface="Archivo Black"/>
                <a:cs typeface="Archivo Black"/>
                <a:sym typeface="Archivo Black"/>
              </a:rPr>
              <a:t>LEVERAGE A SERVERLESS CONTAINER STRATEGY TO ELIMINATE MANUAL INFRASTRUCTURE MANAGEMENT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8154555"/>
            <a:ext cx="6004522" cy="8699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u="sng">
                <a:solidFill>
                  <a:srgbClr val="1C1C1C"/>
                </a:solidFill>
                <a:latin typeface="Archivo Black"/>
                <a:ea typeface="Archivo Black"/>
                <a:cs typeface="Archivo Black"/>
                <a:sym typeface="Archivo Black"/>
              </a:rPr>
              <a:t>DEPLOYING RESOURCES ACROSS 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u="sng">
                <a:solidFill>
                  <a:srgbClr val="1C1C1C"/>
                </a:solidFill>
                <a:latin typeface="Archivo Black"/>
                <a:ea typeface="Archivo Black"/>
                <a:cs typeface="Archivo Black"/>
                <a:sym typeface="Archivo Black"/>
              </a:rPr>
              <a:t>MULTI-AVAILABILITY ZONES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610475" y="5378074"/>
            <a:ext cx="8222984" cy="13081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u="sng">
                <a:solidFill>
                  <a:srgbClr val="1C1C1C"/>
                </a:solidFill>
                <a:latin typeface="Archivo Black"/>
                <a:ea typeface="Archivo Black"/>
                <a:cs typeface="Archivo Black"/>
                <a:sym typeface="Archivo Black"/>
              </a:rPr>
              <a:t> MEDIA STORAGE IS EXTERNALIZED TO AMAZON S3 FOR DURABLE OBJECT MANAGEMENT,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610475" y="8154555"/>
            <a:ext cx="7737926" cy="13081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99"/>
              </a:lnSpc>
              <a:spcBef>
                <a:spcPct val="0"/>
              </a:spcBef>
            </a:pPr>
            <a:r>
              <a:rPr lang="en-US" sz="2499" u="sng">
                <a:solidFill>
                  <a:srgbClr val="1C1C1C"/>
                </a:solidFill>
                <a:latin typeface="Archivo Black"/>
                <a:ea typeface="Archivo Black"/>
                <a:cs typeface="Archivo Black"/>
                <a:sym typeface="Archivo Black"/>
              </a:rPr>
              <a:t>BULK UPLOAD FEATURE FOR PROCESSING LARGE DATASETS VIA EXCEL.</a:t>
            </a:r>
          </a:p>
          <a:p>
            <a:pPr algn="just">
              <a:lnSpc>
                <a:spcPts val="3499"/>
              </a:lnSpc>
              <a:spcBef>
                <a:spcPct val="0"/>
              </a:spcBef>
            </a:pPr>
            <a:endParaRPr lang="en-US" sz="2499" u="sng">
              <a:solidFill>
                <a:srgbClr val="1C1C1C"/>
              </a:solidFill>
              <a:latin typeface="Archivo Black"/>
              <a:ea typeface="Archivo Black"/>
              <a:cs typeface="Archivo Black"/>
              <a:sym typeface="Archivo Black"/>
            </a:endParaRPr>
          </a:p>
        </p:txBody>
      </p:sp>
    </p:spTree>
  </p:cSld>
  <p:clrMapOvr>
    <a:masterClrMapping/>
  </p:clrMapOvr>
  <p:transition spd="slow">
    <p:pu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B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152525" y="397367"/>
            <a:ext cx="15893090" cy="17659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sz="7000" u="sng">
                <a:solidFill>
                  <a:srgbClr val="363636"/>
                </a:solidFill>
                <a:latin typeface="Archivo Black"/>
                <a:ea typeface="Archivo Black"/>
                <a:cs typeface="Archivo Black"/>
                <a:sym typeface="Archivo Black"/>
              </a:rPr>
              <a:t>ARCHITECTURE DIAGRAM</a:t>
            </a:r>
          </a:p>
          <a:p>
            <a:pPr algn="ctr">
              <a:lnSpc>
                <a:spcPts val="6720"/>
              </a:lnSpc>
            </a:pPr>
            <a:endParaRPr lang="en-US" sz="7000" u="sng">
              <a:solidFill>
                <a:srgbClr val="363636"/>
              </a:solidFill>
              <a:latin typeface="Archivo Black"/>
              <a:ea typeface="Archivo Black"/>
              <a:cs typeface="Archivo Black"/>
              <a:sym typeface="Archivo Black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1499000" y="1478331"/>
            <a:ext cx="15422789" cy="8675319"/>
          </a:xfrm>
          <a:custGeom>
            <a:avLst/>
            <a:gdLst/>
            <a:ahLst/>
            <a:cxnLst/>
            <a:rect l="l" t="t" r="r" b="b"/>
            <a:pathLst>
              <a:path w="15422789" h="8675319">
                <a:moveTo>
                  <a:pt x="0" y="0"/>
                </a:moveTo>
                <a:lnTo>
                  <a:pt x="15422790" y="0"/>
                </a:lnTo>
                <a:lnTo>
                  <a:pt x="15422790" y="8675319"/>
                </a:lnTo>
                <a:lnTo>
                  <a:pt x="0" y="867531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</p:spTree>
  </p:cSld>
  <p:clrMapOvr>
    <a:masterClrMapping/>
  </p:clrMapOvr>
  <p:transition spd="slow">
    <p:push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53499" y="628110"/>
            <a:ext cx="15352939" cy="10275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43"/>
              </a:lnSpc>
            </a:pPr>
            <a:r>
              <a:rPr lang="en-US" sz="7799" spc="499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IMPLEMENTATION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617939" y="1636654"/>
            <a:ext cx="16599941" cy="8249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u="sng">
                <a:solidFill>
                  <a:srgbClr val="FC6736"/>
                </a:solidFill>
                <a:latin typeface="Archivo Black"/>
                <a:ea typeface="Archivo Black"/>
                <a:cs typeface="Archivo Black"/>
                <a:sym typeface="Archivo Black"/>
              </a:rPr>
              <a:t>CORE COMPONENTS &amp; PURPOSE</a:t>
            </a:r>
          </a:p>
          <a:p>
            <a:pPr algn="l">
              <a:lnSpc>
                <a:spcPts val="3359"/>
              </a:lnSpc>
            </a:pPr>
            <a:endParaRPr lang="en-US" sz="2400" u="sng">
              <a:solidFill>
                <a:srgbClr val="FC6736"/>
              </a:solidFill>
              <a:latin typeface="Archivo Black"/>
              <a:ea typeface="Archivo Black"/>
              <a:cs typeface="Archivo Black"/>
              <a:sym typeface="Archivo Black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617939" y="3885794"/>
            <a:ext cx="5488855" cy="3341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59"/>
              </a:lnSpc>
            </a:pPr>
            <a:r>
              <a:rPr lang="en-US" sz="1899">
                <a:solidFill>
                  <a:srgbClr val="FC6736"/>
                </a:solidFill>
                <a:latin typeface="Archivo Black"/>
                <a:ea typeface="Archivo Black"/>
                <a:cs typeface="Archivo Black"/>
                <a:sym typeface="Archivo Black"/>
              </a:rPr>
              <a:t>VPC (VIRTUAL PRIVATE CLOUD)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121877" y="3885794"/>
            <a:ext cx="5430119" cy="3341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59"/>
              </a:lnSpc>
            </a:pPr>
            <a:r>
              <a:rPr lang="en-US" sz="1899">
                <a:solidFill>
                  <a:srgbClr val="FC6736"/>
                </a:solidFill>
                <a:latin typeface="Archivo Black"/>
                <a:ea typeface="Archivo Black"/>
                <a:cs typeface="Archivo Black"/>
                <a:sym typeface="Archivo Black"/>
              </a:rPr>
              <a:t>PUBLIC SUBNETS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3322134" y="3885794"/>
            <a:ext cx="5461265" cy="3341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59"/>
              </a:lnSpc>
            </a:pPr>
            <a:r>
              <a:rPr lang="en-US" sz="1899">
                <a:solidFill>
                  <a:srgbClr val="FC6736"/>
                </a:solidFill>
                <a:latin typeface="Archivo Black"/>
                <a:ea typeface="Archivo Black"/>
                <a:cs typeface="Archivo Black"/>
                <a:sym typeface="Archivo Black"/>
              </a:rPr>
              <a:t>PRIVATE SUBNETS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17939" y="4507058"/>
            <a:ext cx="4193064" cy="13330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59"/>
              </a:lnSpc>
              <a:spcBef>
                <a:spcPct val="0"/>
              </a:spcBef>
            </a:pPr>
            <a:r>
              <a:rPr lang="en-US" sz="1899" b="1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Provides a logically isolated section of the AWS Cloud where you can launch AWS resources in a defined virtual network.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0" y="6173447"/>
            <a:ext cx="18288000" cy="4113553"/>
            <a:chOff x="0" y="0"/>
            <a:chExt cx="4816593" cy="108340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816592" cy="1083405"/>
            </a:xfrm>
            <a:custGeom>
              <a:avLst/>
              <a:gdLst/>
              <a:ahLst/>
              <a:cxnLst/>
              <a:rect l="l" t="t" r="r" b="b"/>
              <a:pathLst>
                <a:path w="4816592" h="1083405">
                  <a:moveTo>
                    <a:pt x="0" y="0"/>
                  </a:moveTo>
                  <a:lnTo>
                    <a:pt x="4816592" y="0"/>
                  </a:lnTo>
                  <a:lnTo>
                    <a:pt x="4816592" y="1083405"/>
                  </a:lnTo>
                  <a:lnTo>
                    <a:pt x="0" y="1083405"/>
                  </a:lnTo>
                  <a:close/>
                </a:path>
              </a:pathLst>
            </a:custGeom>
            <a:solidFill>
              <a:srgbClr val="FC6736"/>
            </a:solidFill>
          </p:spPr>
          <p:txBody>
            <a:bodyPr/>
            <a:lstStyle/>
            <a:p>
              <a:endParaRPr lang="en-PK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19050"/>
              <a:ext cx="4816593" cy="10643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61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7121877" y="4507058"/>
            <a:ext cx="4915091" cy="1666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59"/>
              </a:lnSpc>
              <a:spcBef>
                <a:spcPct val="0"/>
              </a:spcBef>
            </a:pPr>
            <a:r>
              <a:rPr lang="en-US" sz="1899" b="1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 Host the Application Load Balancer (ALB), which acts as the single point of contact for clients and distributes incoming application traffic across multiple targets.</a:t>
            </a:r>
          </a:p>
          <a:p>
            <a:pPr algn="l">
              <a:lnSpc>
                <a:spcPts val="2659"/>
              </a:lnSpc>
              <a:spcBef>
                <a:spcPct val="0"/>
              </a:spcBef>
            </a:pPr>
            <a:endParaRPr lang="en-US" sz="1899" b="1">
              <a:solidFill>
                <a:srgbClr val="000000"/>
              </a:solidFill>
              <a:latin typeface="Raleway Bold"/>
              <a:ea typeface="Raleway Bold"/>
              <a:cs typeface="Raleway Bold"/>
              <a:sym typeface="Raleway 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3322134" y="4507058"/>
            <a:ext cx="4509866" cy="13330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59"/>
              </a:lnSpc>
            </a:pPr>
            <a:r>
              <a:rPr lang="en-US" sz="1899" b="1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Host the application containers and database instances, shielding them from direct internet access for enhanced security.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17939" y="2661608"/>
            <a:ext cx="2724242" cy="12627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401"/>
              </a:lnSpc>
            </a:pPr>
            <a:r>
              <a:rPr lang="en-US" sz="9593" spc="-450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01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958835" y="2661608"/>
            <a:ext cx="3345791" cy="12627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401"/>
              </a:lnSpc>
            </a:pPr>
            <a:r>
              <a:rPr lang="en-US" sz="9593" spc="-450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02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3182196" y="2661608"/>
            <a:ext cx="2724242" cy="12627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401"/>
              </a:lnSpc>
            </a:pPr>
            <a:r>
              <a:rPr lang="en-US" sz="9593" spc="-450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03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759250" y="8062245"/>
            <a:ext cx="4843203" cy="328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09"/>
              </a:lnSpc>
            </a:pPr>
            <a:r>
              <a:rPr lang="en-US" sz="1864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AVAILABILITY ZONES (AZ1 &amp; AZ2)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989660" y="7987424"/>
            <a:ext cx="6269640" cy="328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09"/>
              </a:lnSpc>
            </a:pPr>
            <a:r>
              <a:rPr lang="en-US" sz="1864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AMAZON ECS (ELASTIC CONTAINER SERVICE)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3759250" y="8676795"/>
            <a:ext cx="5158659" cy="9995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59"/>
              </a:lnSpc>
              <a:spcBef>
                <a:spcPct val="0"/>
              </a:spcBef>
            </a:pPr>
            <a:r>
              <a:rPr lang="en-US" sz="1899" b="1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Ensure high availability and fault tolerance; if one AZ fails, the application remains operational in the other.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989660" y="8586658"/>
            <a:ext cx="5620559" cy="12956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09"/>
              </a:lnSpc>
              <a:spcBef>
                <a:spcPct val="0"/>
              </a:spcBef>
            </a:pPr>
            <a:r>
              <a:rPr lang="en-US" sz="1864" b="1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Orchestrates and runs containerized applications (often using AWS Fargate for serverless management).</a:t>
            </a:r>
          </a:p>
          <a:p>
            <a:pPr algn="l">
              <a:lnSpc>
                <a:spcPts val="2609"/>
              </a:lnSpc>
              <a:spcBef>
                <a:spcPct val="0"/>
              </a:spcBef>
            </a:pPr>
            <a:endParaRPr lang="en-US" sz="1864" b="1">
              <a:solidFill>
                <a:srgbClr val="000000"/>
              </a:solidFill>
              <a:latin typeface="Raleway Bold"/>
              <a:ea typeface="Raleway Bold"/>
              <a:cs typeface="Raleway Bold"/>
              <a:sym typeface="Raleway Bold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3759250" y="6855855"/>
            <a:ext cx="2462683" cy="12451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225"/>
              </a:lnSpc>
            </a:pPr>
            <a:r>
              <a:rPr lang="en-US" sz="9414" spc="-442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04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0869653" y="6789942"/>
            <a:ext cx="2462683" cy="12451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225"/>
              </a:lnSpc>
            </a:pPr>
            <a:r>
              <a:rPr lang="en-US" sz="9414" spc="-442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05</a:t>
            </a:r>
          </a:p>
        </p:txBody>
      </p:sp>
    </p:spTree>
  </p:cSld>
  <p:clrMapOvr>
    <a:masterClrMapping/>
  </p:clrMapOvr>
  <p:transition spd="slow">
    <p:push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4724400"/>
            <a:ext cx="18288000" cy="5562600"/>
            <a:chOff x="0" y="0"/>
            <a:chExt cx="4816593" cy="146504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1465047"/>
            </a:xfrm>
            <a:custGeom>
              <a:avLst/>
              <a:gdLst/>
              <a:ahLst/>
              <a:cxnLst/>
              <a:rect l="l" t="t" r="r" b="b"/>
              <a:pathLst>
                <a:path w="4816592" h="1465047">
                  <a:moveTo>
                    <a:pt x="0" y="0"/>
                  </a:moveTo>
                  <a:lnTo>
                    <a:pt x="4816592" y="0"/>
                  </a:lnTo>
                  <a:lnTo>
                    <a:pt x="4816592" y="1465047"/>
                  </a:lnTo>
                  <a:lnTo>
                    <a:pt x="0" y="1465047"/>
                  </a:lnTo>
                  <a:close/>
                </a:path>
              </a:pathLst>
            </a:custGeom>
            <a:solidFill>
              <a:srgbClr val="FC6736"/>
            </a:solidFill>
          </p:spPr>
          <p:txBody>
            <a:bodyPr/>
            <a:lstStyle/>
            <a:p>
              <a:endParaRPr lang="en-PK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19050"/>
              <a:ext cx="4816593" cy="14459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61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992430" y="6938691"/>
            <a:ext cx="4325157" cy="8879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53"/>
              </a:lnSpc>
            </a:pPr>
            <a:r>
              <a:rPr lang="en-US" sz="2538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AWS SECRETS MANAGER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8045742"/>
            <a:ext cx="4021330" cy="14435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53"/>
              </a:lnSpc>
              <a:spcBef>
                <a:spcPct val="0"/>
              </a:spcBef>
            </a:pPr>
            <a:r>
              <a:rPr lang="en-US" sz="2038" b="1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Securely stores and manages sensitive information like database credentials and API keys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92430" y="5353050"/>
            <a:ext cx="2612667" cy="13495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86"/>
              </a:lnSpc>
            </a:pPr>
            <a:r>
              <a:rPr lang="en-US" sz="10291" spc="-483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08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898458" y="2082725"/>
            <a:ext cx="4160331" cy="701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FC6736"/>
                </a:solidFill>
                <a:latin typeface="Archivo Black"/>
                <a:ea typeface="Archivo Black"/>
                <a:cs typeface="Archivo Black"/>
                <a:sym typeface="Archivo Black"/>
              </a:rPr>
              <a:t>AMAZON RDS (RELATIONAL DATABASE SERVICE)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082430" y="2198600"/>
            <a:ext cx="6176870" cy="349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FC6736"/>
                </a:solidFill>
                <a:latin typeface="Archivo Black"/>
                <a:ea typeface="Archivo Black"/>
                <a:cs typeface="Archivo Black"/>
                <a:sym typeface="Archivo Black"/>
              </a:rPr>
              <a:t>AMAZON S3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888933" y="2993950"/>
            <a:ext cx="7326818" cy="1063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 b="1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A managed database service that, in this "Multi-AZ" setup, maintains a primary instance in one AZ and a standby in another for automatic failover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082430" y="2843125"/>
            <a:ext cx="4535907" cy="711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 b="1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Used for scalable object storage, typically for static assets or backups.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898458" y="800418"/>
            <a:ext cx="2513101" cy="1320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897"/>
              </a:lnSpc>
            </a:pPr>
            <a:r>
              <a:rPr lang="en-US" sz="10099" spc="-474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06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927085" y="916293"/>
            <a:ext cx="3187842" cy="1320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897"/>
              </a:lnSpc>
            </a:pPr>
            <a:r>
              <a:rPr lang="en-US" sz="10099" spc="-474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07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915245" y="7073878"/>
            <a:ext cx="4160331" cy="4318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AWS CLOUD9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967084" y="8036217"/>
            <a:ext cx="4930269" cy="1489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8"/>
              </a:lnSpc>
              <a:spcBef>
                <a:spcPct val="0"/>
              </a:spcBef>
            </a:pPr>
            <a:r>
              <a:rPr lang="en-US" sz="2106" b="1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A cloud-based IDE used by developers to write, run, and debug code directly within the AWS environment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915245" y="5443916"/>
            <a:ext cx="2513101" cy="1320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897"/>
              </a:lnSpc>
            </a:pPr>
            <a:r>
              <a:rPr lang="en-US" sz="10099" spc="-474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09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673233" y="6898712"/>
            <a:ext cx="5890206" cy="7989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20"/>
              </a:lnSpc>
            </a:pPr>
            <a:r>
              <a:rPr lang="en-US" sz="2300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SMTP (SIMPLE MAIL TRANSFER PROTOCOL)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802151" y="8027326"/>
            <a:ext cx="5222254" cy="15169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7"/>
              </a:lnSpc>
              <a:spcBef>
                <a:spcPct val="0"/>
              </a:spcBef>
            </a:pPr>
            <a:r>
              <a:rPr lang="en-US" sz="2148" b="1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A standard email sending service used by the application to send notifications or transactional emails through an email server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2521006" y="5443916"/>
            <a:ext cx="2136526" cy="1320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897"/>
              </a:lnSpc>
            </a:pPr>
            <a:r>
              <a:rPr lang="en-US" sz="10099" spc="-474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10</a:t>
            </a:r>
          </a:p>
        </p:txBody>
      </p:sp>
    </p:spTree>
  </p:cSld>
  <p:clrMapOvr>
    <a:masterClrMapping/>
  </p:clrMapOvr>
  <p:transition spd="slow">
    <p:push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467999" y="4490763"/>
            <a:ext cx="10760256" cy="6217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02"/>
              </a:lnSpc>
            </a:pPr>
            <a:r>
              <a:rPr lang="en-US" sz="4602" u="sng">
                <a:solidFill>
                  <a:srgbClr val="FC6736"/>
                </a:solidFill>
                <a:latin typeface="Archivo Black"/>
                <a:ea typeface="Archivo Black"/>
                <a:cs typeface="Archivo Black"/>
                <a:sym typeface="Archivo Black"/>
              </a:rPr>
              <a:t>GITOPS WORKFLOW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3405012" y="9237365"/>
            <a:ext cx="12125704" cy="917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2"/>
              </a:lnSpc>
            </a:pPr>
            <a:r>
              <a:rPr lang="en-US" sz="2771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Automated the delivery pipeline where code commits trigger immediate builds and zero-downtime deployments to AWS ECS</a:t>
            </a:r>
          </a:p>
        </p:txBody>
      </p:sp>
      <p:sp>
        <p:nvSpPr>
          <p:cNvPr id="4" name="Freeform 4"/>
          <p:cNvSpPr/>
          <p:nvPr/>
        </p:nvSpPr>
        <p:spPr>
          <a:xfrm>
            <a:off x="1786569" y="5617310"/>
            <a:ext cx="2360991" cy="2301965"/>
          </a:xfrm>
          <a:custGeom>
            <a:avLst/>
            <a:gdLst/>
            <a:ahLst/>
            <a:cxnLst/>
            <a:rect l="l" t="t" r="r" b="b"/>
            <a:pathLst>
              <a:path w="2360991" h="2301965">
                <a:moveTo>
                  <a:pt x="0" y="0"/>
                </a:moveTo>
                <a:lnTo>
                  <a:pt x="2360991" y="0"/>
                </a:lnTo>
                <a:lnTo>
                  <a:pt x="2360991" y="2301965"/>
                </a:lnTo>
                <a:lnTo>
                  <a:pt x="0" y="23019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386" r="-1386" b="-5408"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5" name="Freeform 5"/>
          <p:cNvSpPr/>
          <p:nvPr/>
        </p:nvSpPr>
        <p:spPr>
          <a:xfrm>
            <a:off x="5521427" y="5617310"/>
            <a:ext cx="2484056" cy="2301965"/>
          </a:xfrm>
          <a:custGeom>
            <a:avLst/>
            <a:gdLst/>
            <a:ahLst/>
            <a:cxnLst/>
            <a:rect l="l" t="t" r="r" b="b"/>
            <a:pathLst>
              <a:path w="2484056" h="2301965">
                <a:moveTo>
                  <a:pt x="0" y="0"/>
                </a:moveTo>
                <a:lnTo>
                  <a:pt x="2484056" y="0"/>
                </a:lnTo>
                <a:lnTo>
                  <a:pt x="2484056" y="2301965"/>
                </a:lnTo>
                <a:lnTo>
                  <a:pt x="0" y="230196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60" r="-260" b="-8473"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6" name="Freeform 6"/>
          <p:cNvSpPr/>
          <p:nvPr/>
        </p:nvSpPr>
        <p:spPr>
          <a:xfrm>
            <a:off x="13661001" y="5617310"/>
            <a:ext cx="2484056" cy="2301965"/>
          </a:xfrm>
          <a:custGeom>
            <a:avLst/>
            <a:gdLst/>
            <a:ahLst/>
            <a:cxnLst/>
            <a:rect l="l" t="t" r="r" b="b"/>
            <a:pathLst>
              <a:path w="2484056" h="2301965">
                <a:moveTo>
                  <a:pt x="0" y="0"/>
                </a:moveTo>
                <a:lnTo>
                  <a:pt x="2484056" y="0"/>
                </a:lnTo>
                <a:lnTo>
                  <a:pt x="2484056" y="2301965"/>
                </a:lnTo>
                <a:lnTo>
                  <a:pt x="0" y="230196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230" b="-6679"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7" name="Freeform 7"/>
          <p:cNvSpPr/>
          <p:nvPr/>
        </p:nvSpPr>
        <p:spPr>
          <a:xfrm>
            <a:off x="9775057" y="5989389"/>
            <a:ext cx="1171174" cy="812143"/>
          </a:xfrm>
          <a:custGeom>
            <a:avLst/>
            <a:gdLst/>
            <a:ahLst/>
            <a:cxnLst/>
            <a:rect l="l" t="t" r="r" b="b"/>
            <a:pathLst>
              <a:path w="1171174" h="812143">
                <a:moveTo>
                  <a:pt x="0" y="0"/>
                </a:moveTo>
                <a:lnTo>
                  <a:pt x="1171173" y="0"/>
                </a:lnTo>
                <a:lnTo>
                  <a:pt x="1171173" y="812143"/>
                </a:lnTo>
                <a:lnTo>
                  <a:pt x="0" y="81214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22103" b="-22103"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8" name="Freeform 8"/>
          <p:cNvSpPr/>
          <p:nvPr/>
        </p:nvSpPr>
        <p:spPr>
          <a:xfrm>
            <a:off x="10946230" y="6947251"/>
            <a:ext cx="1269345" cy="764690"/>
          </a:xfrm>
          <a:custGeom>
            <a:avLst/>
            <a:gdLst/>
            <a:ahLst/>
            <a:cxnLst/>
            <a:rect l="l" t="t" r="r" b="b"/>
            <a:pathLst>
              <a:path w="1269345" h="764690">
                <a:moveTo>
                  <a:pt x="0" y="0"/>
                </a:moveTo>
                <a:lnTo>
                  <a:pt x="1269345" y="0"/>
                </a:lnTo>
                <a:lnTo>
                  <a:pt x="1269345" y="764690"/>
                </a:lnTo>
                <a:lnTo>
                  <a:pt x="0" y="76469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22103" b="-22103"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9" name="AutoShape 9"/>
          <p:cNvSpPr/>
          <p:nvPr/>
        </p:nvSpPr>
        <p:spPr>
          <a:xfrm flipV="1">
            <a:off x="8186539" y="6880135"/>
            <a:ext cx="1275500" cy="19653"/>
          </a:xfrm>
          <a:prstGeom prst="line">
            <a:avLst/>
          </a:prstGeom>
          <a:ln w="66675" cap="flat">
            <a:solidFill>
              <a:srgbClr val="FC6736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PK"/>
          </a:p>
        </p:txBody>
      </p:sp>
      <p:sp>
        <p:nvSpPr>
          <p:cNvPr id="10" name="AutoShape 10"/>
          <p:cNvSpPr/>
          <p:nvPr/>
        </p:nvSpPr>
        <p:spPr>
          <a:xfrm flipV="1">
            <a:off x="12216834" y="6860482"/>
            <a:ext cx="1275500" cy="19653"/>
          </a:xfrm>
          <a:prstGeom prst="line">
            <a:avLst/>
          </a:prstGeom>
          <a:ln w="66675" cap="flat">
            <a:solidFill>
              <a:srgbClr val="FC6736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PK"/>
          </a:p>
        </p:txBody>
      </p:sp>
      <p:sp>
        <p:nvSpPr>
          <p:cNvPr id="11" name="AutoShape 11"/>
          <p:cNvSpPr/>
          <p:nvPr/>
        </p:nvSpPr>
        <p:spPr>
          <a:xfrm flipV="1">
            <a:off x="4244668" y="6909606"/>
            <a:ext cx="1275500" cy="19653"/>
          </a:xfrm>
          <a:prstGeom prst="line">
            <a:avLst/>
          </a:prstGeom>
          <a:ln w="66675" cap="flat">
            <a:solidFill>
              <a:srgbClr val="FC6736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PK"/>
          </a:p>
        </p:txBody>
      </p:sp>
      <p:sp>
        <p:nvSpPr>
          <p:cNvPr id="12" name="TextBox 12"/>
          <p:cNvSpPr txBox="1"/>
          <p:nvPr/>
        </p:nvSpPr>
        <p:spPr>
          <a:xfrm>
            <a:off x="1707528" y="8353638"/>
            <a:ext cx="2317333" cy="521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12"/>
              </a:lnSpc>
            </a:pPr>
            <a:r>
              <a:rPr lang="en-US" sz="3163" b="1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Push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261492" y="8294593"/>
            <a:ext cx="3275628" cy="521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12"/>
              </a:lnSpc>
            </a:pPr>
            <a:r>
              <a:rPr lang="en-US" sz="3163" b="1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Build &amp;Test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229269" y="8353638"/>
            <a:ext cx="3275628" cy="521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12"/>
              </a:lnSpc>
            </a:pPr>
            <a:r>
              <a:rPr lang="en-US" sz="3163" b="1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 Image Push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3304844" y="8353638"/>
            <a:ext cx="3275628" cy="521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12"/>
              </a:lnSpc>
            </a:pPr>
            <a:r>
              <a:rPr lang="en-US" sz="3163" b="1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Deploy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0" y="-70465"/>
            <a:ext cx="18288000" cy="4113553"/>
            <a:chOff x="0" y="0"/>
            <a:chExt cx="4816593" cy="1083405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4816592" cy="1083405"/>
            </a:xfrm>
            <a:custGeom>
              <a:avLst/>
              <a:gdLst/>
              <a:ahLst/>
              <a:cxnLst/>
              <a:rect l="l" t="t" r="r" b="b"/>
              <a:pathLst>
                <a:path w="4816592" h="1083405">
                  <a:moveTo>
                    <a:pt x="0" y="0"/>
                  </a:moveTo>
                  <a:lnTo>
                    <a:pt x="4816592" y="0"/>
                  </a:lnTo>
                  <a:lnTo>
                    <a:pt x="4816592" y="1083405"/>
                  </a:lnTo>
                  <a:lnTo>
                    <a:pt x="0" y="1083405"/>
                  </a:lnTo>
                  <a:close/>
                </a:path>
              </a:pathLst>
            </a:custGeom>
            <a:solidFill>
              <a:srgbClr val="FC6736"/>
            </a:solidFill>
          </p:spPr>
          <p:txBody>
            <a:bodyPr/>
            <a:lstStyle/>
            <a:p>
              <a:endParaRPr lang="en-PK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19050"/>
              <a:ext cx="4816593" cy="10643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61"/>
                </a:lnSpc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1482152" y="1800911"/>
            <a:ext cx="5125807" cy="4399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576"/>
              </a:lnSpc>
            </a:pPr>
            <a:r>
              <a:rPr lang="en-US" sz="2554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GITHUB ACTIONS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482152" y="2377688"/>
            <a:ext cx="5330817" cy="1332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662"/>
              </a:lnSpc>
              <a:spcBef>
                <a:spcPct val="0"/>
              </a:spcBef>
            </a:pPr>
            <a:r>
              <a:rPr lang="en-US" sz="1901" b="1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Automates the CI/CD workflow, triggering builds and deployments whenever code changes are pushed to the repository.</a:t>
            </a:r>
          </a:p>
          <a:p>
            <a:pPr algn="just">
              <a:lnSpc>
                <a:spcPts val="2662"/>
              </a:lnSpc>
              <a:spcBef>
                <a:spcPct val="0"/>
              </a:spcBef>
            </a:pPr>
            <a:endParaRPr lang="en-US" sz="1901" b="1">
              <a:solidFill>
                <a:srgbClr val="000000"/>
              </a:solidFill>
              <a:latin typeface="Raleway Bold"/>
              <a:ea typeface="Raleway Bold"/>
              <a:cs typeface="Raleway Bold"/>
              <a:sym typeface="Raleway Bold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482152" y="459143"/>
            <a:ext cx="3158288" cy="12684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9411"/>
              </a:lnSpc>
            </a:pPr>
            <a:r>
              <a:rPr lang="en-US" sz="9603" spc="-451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11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1054696" y="1670430"/>
            <a:ext cx="6135302" cy="8176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232"/>
              </a:lnSpc>
            </a:pPr>
            <a:r>
              <a:rPr lang="en-US" sz="2309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AMAZON ECR (ELASTIC CONTAINER REGISTRY)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1054696" y="2711287"/>
            <a:ext cx="5176999" cy="9993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672"/>
              </a:lnSpc>
            </a:pPr>
            <a:r>
              <a:rPr lang="en-US" sz="1909" b="1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A fully managed Docker container registry used to store and manage container images.</a:t>
            </a:r>
          </a:p>
          <a:p>
            <a:pPr algn="just">
              <a:lnSpc>
                <a:spcPts val="2672"/>
              </a:lnSpc>
              <a:spcBef>
                <a:spcPct val="0"/>
              </a:spcBef>
            </a:pPr>
            <a:endParaRPr lang="en-US" sz="1909" b="1">
              <a:solidFill>
                <a:srgbClr val="000000"/>
              </a:solidFill>
              <a:latin typeface="Raleway Bold"/>
              <a:ea typeface="Raleway Bold"/>
              <a:cs typeface="Raleway Bold"/>
              <a:sym typeface="Raleway Bold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10946230" y="419995"/>
            <a:ext cx="2247652" cy="1269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9447"/>
              </a:lnSpc>
            </a:pPr>
            <a:r>
              <a:rPr lang="en-US" sz="9640" spc="-453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10</a:t>
            </a:r>
          </a:p>
        </p:txBody>
      </p:sp>
    </p:spTree>
  </p:cSld>
  <p:clrMapOvr>
    <a:masterClrMapping/>
  </p:clrMapOvr>
  <p:transition spd="slow">
    <p:push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3453705"/>
            <a:ext cx="18288000" cy="6833295"/>
            <a:chOff x="0" y="0"/>
            <a:chExt cx="4816593" cy="179971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1799716"/>
            </a:xfrm>
            <a:custGeom>
              <a:avLst/>
              <a:gdLst/>
              <a:ahLst/>
              <a:cxnLst/>
              <a:rect l="l" t="t" r="r" b="b"/>
              <a:pathLst>
                <a:path w="4816592" h="1799716">
                  <a:moveTo>
                    <a:pt x="0" y="0"/>
                  </a:moveTo>
                  <a:lnTo>
                    <a:pt x="4816592" y="0"/>
                  </a:lnTo>
                  <a:lnTo>
                    <a:pt x="4816592" y="1799716"/>
                  </a:lnTo>
                  <a:lnTo>
                    <a:pt x="0" y="1799716"/>
                  </a:lnTo>
                  <a:close/>
                </a:path>
              </a:pathLst>
            </a:custGeom>
            <a:solidFill>
              <a:srgbClr val="FC6736"/>
            </a:solidFill>
          </p:spPr>
          <p:txBody>
            <a:bodyPr/>
            <a:lstStyle/>
            <a:p>
              <a:endParaRPr lang="en-PK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19050"/>
              <a:ext cx="4816593" cy="17806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61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536496" y="1275349"/>
            <a:ext cx="17291458" cy="21783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53"/>
              </a:lnSpc>
            </a:pPr>
            <a:r>
              <a:rPr lang="en-US" sz="7900">
                <a:solidFill>
                  <a:srgbClr val="1C1C1C"/>
                </a:solidFill>
                <a:latin typeface="Archivo Black"/>
                <a:ea typeface="Archivo Black"/>
                <a:cs typeface="Archivo Black"/>
                <a:sym typeface="Archivo Black"/>
              </a:rPr>
              <a:t>DEVOPS &amp; INTEGRATION</a:t>
            </a:r>
          </a:p>
          <a:p>
            <a:pPr algn="l">
              <a:lnSpc>
                <a:spcPts val="8453"/>
              </a:lnSpc>
              <a:spcBef>
                <a:spcPct val="0"/>
              </a:spcBef>
            </a:pPr>
            <a:endParaRPr lang="en-US" sz="7900">
              <a:solidFill>
                <a:srgbClr val="1C1C1C"/>
              </a:solidFill>
              <a:latin typeface="Archivo Black"/>
              <a:ea typeface="Archivo Black"/>
              <a:cs typeface="Archivo Black"/>
              <a:sym typeface="Archivo Black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536496" y="6123480"/>
            <a:ext cx="18045712" cy="17486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7042"/>
              </a:lnSpc>
            </a:pPr>
            <a:r>
              <a:rPr lang="en-US" sz="5030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Amazon ECR (ElastIC CONTAINER REGISTRY)</a:t>
            </a:r>
          </a:p>
          <a:p>
            <a:pPr algn="just">
              <a:lnSpc>
                <a:spcPts val="7042"/>
              </a:lnSpc>
            </a:pPr>
            <a:endParaRPr lang="en-US" sz="5030">
              <a:solidFill>
                <a:srgbClr val="FFFFFF"/>
              </a:solidFill>
              <a:latin typeface="Archivo Black"/>
              <a:ea typeface="Archivo Black"/>
              <a:cs typeface="Archivo Black"/>
              <a:sym typeface="Archivo Black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536496" y="7028580"/>
            <a:ext cx="19260909" cy="941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779"/>
              </a:lnSpc>
              <a:spcBef>
                <a:spcPct val="0"/>
              </a:spcBef>
            </a:pPr>
            <a:r>
              <a:rPr lang="en-US" sz="2699" b="1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A fully managed Docker container registry used to store and manage container images.</a:t>
            </a:r>
          </a:p>
          <a:p>
            <a:pPr algn="just">
              <a:lnSpc>
                <a:spcPts val="3779"/>
              </a:lnSpc>
              <a:spcBef>
                <a:spcPct val="0"/>
              </a:spcBef>
            </a:pPr>
            <a:endParaRPr lang="en-US" sz="2699" b="1">
              <a:solidFill>
                <a:srgbClr val="000000"/>
              </a:solidFill>
              <a:latin typeface="Raleway Bold"/>
              <a:ea typeface="Raleway Bold"/>
              <a:cs typeface="Raleway Bold"/>
              <a:sym typeface="Raleway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536496" y="3865695"/>
            <a:ext cx="10490096" cy="907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7319"/>
              </a:lnSpc>
            </a:pPr>
            <a:r>
              <a:rPr lang="en-US" sz="5228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GITHUB ACTIONS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36496" y="4715684"/>
            <a:ext cx="17194619" cy="1417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779"/>
              </a:lnSpc>
              <a:spcBef>
                <a:spcPct val="0"/>
              </a:spcBef>
            </a:pPr>
            <a:r>
              <a:rPr lang="en-US" sz="2699" b="1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Automates the CI/CD workflow, triggering builds and deployments whenever code changes are pushed to the repository</a:t>
            </a:r>
          </a:p>
          <a:p>
            <a:pPr algn="just">
              <a:lnSpc>
                <a:spcPts val="3779"/>
              </a:lnSpc>
              <a:spcBef>
                <a:spcPct val="0"/>
              </a:spcBef>
            </a:pPr>
            <a:endParaRPr lang="en-US" sz="2699" b="1">
              <a:solidFill>
                <a:srgbClr val="000000"/>
              </a:solidFill>
              <a:latin typeface="Raleway Bold"/>
              <a:ea typeface="Raleway Bold"/>
              <a:cs typeface="Raleway Bold"/>
              <a:sym typeface="Raleway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536496" y="7941075"/>
            <a:ext cx="9610963" cy="9071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7319"/>
              </a:lnSpc>
            </a:pPr>
            <a:r>
              <a:rPr lang="en-US" sz="5228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AWS CLOUD9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36496" y="8791065"/>
            <a:ext cx="17194619" cy="1417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779"/>
              </a:lnSpc>
              <a:spcBef>
                <a:spcPct val="0"/>
              </a:spcBef>
            </a:pPr>
            <a:r>
              <a:rPr lang="en-US" sz="2699" b="1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A cloud-based IDE used by developers to write, run, and debug code directly within the AWS environment.</a:t>
            </a:r>
          </a:p>
          <a:p>
            <a:pPr algn="just">
              <a:lnSpc>
                <a:spcPts val="3779"/>
              </a:lnSpc>
              <a:spcBef>
                <a:spcPct val="0"/>
              </a:spcBef>
            </a:pPr>
            <a:endParaRPr lang="en-US" sz="2699" b="1">
              <a:solidFill>
                <a:srgbClr val="000000"/>
              </a:solidFill>
              <a:latin typeface="Raleway Bold"/>
              <a:ea typeface="Raleway Bold"/>
              <a:cs typeface="Raleway Bold"/>
              <a:sym typeface="Raleway Bold"/>
            </a:endParaRPr>
          </a:p>
        </p:txBody>
      </p:sp>
    </p:spTree>
  </p:cSld>
  <p:clrMapOvr>
    <a:masterClrMapping/>
  </p:clrMapOvr>
  <p:transition spd="slow">
    <p:push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699</Words>
  <Application>Microsoft Office PowerPoint</Application>
  <PresentationFormat>Custom</PresentationFormat>
  <Paragraphs>99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5" baseType="lpstr">
      <vt:lpstr>Archivo Black</vt:lpstr>
      <vt:lpstr>Calibri</vt:lpstr>
      <vt:lpstr>Raleway</vt:lpstr>
      <vt:lpstr>Arial</vt:lpstr>
      <vt:lpstr>Cambria Bold Italics</vt:lpstr>
      <vt:lpstr>Raleway Bold</vt:lpstr>
      <vt:lpstr>Gagalin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SDC PPT</dc:title>
  <cp:lastModifiedBy>JeRRy .</cp:lastModifiedBy>
  <cp:revision>3</cp:revision>
  <dcterms:created xsi:type="dcterms:W3CDTF">2006-08-16T00:00:00Z</dcterms:created>
  <dcterms:modified xsi:type="dcterms:W3CDTF">2026-01-03T18:03:53Z</dcterms:modified>
  <dc:identifier>DAG783q5ieI</dc:identifier>
</cp:coreProperties>
</file>